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7" r:id="rId3"/>
    <p:sldId id="299" r:id="rId4"/>
    <p:sldId id="298" r:id="rId5"/>
    <p:sldId id="258" r:id="rId6"/>
    <p:sldId id="288" r:id="rId7"/>
    <p:sldId id="300" r:id="rId8"/>
    <p:sldId id="293" r:id="rId9"/>
    <p:sldId id="294" r:id="rId10"/>
    <p:sldId id="295" r:id="rId11"/>
    <p:sldId id="289" r:id="rId12"/>
    <p:sldId id="296" r:id="rId13"/>
    <p:sldId id="30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Computing Variables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3 at 9.01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3" y="533400"/>
            <a:ext cx="9144000" cy="422153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953000"/>
            <a:ext cx="67056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 the </a:t>
            </a:r>
            <a:r>
              <a:rPr lang="en-US" i="1" dirty="0" smtClean="0"/>
              <a:t>M</a:t>
            </a:r>
            <a:r>
              <a:rPr lang="en-US" dirty="0" smtClean="0"/>
              <a:t> and </a:t>
            </a:r>
            <a:r>
              <a:rPr lang="en-US" i="1" dirty="0" smtClean="0"/>
              <a:t>SD </a:t>
            </a:r>
            <a:r>
              <a:rPr lang="en-US" dirty="0" smtClean="0"/>
              <a:t>in the SPSS output window.  Use these values in the </a:t>
            </a:r>
            <a:r>
              <a:rPr lang="en-US" b="1" dirty="0" smtClean="0"/>
              <a:t>Numeric Expression: </a:t>
            </a:r>
            <a:r>
              <a:rPr lang="en-US" dirty="0" smtClean="0"/>
              <a:t>box of the Compute Variable dialog.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103637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8-13 at 9.1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5114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971800"/>
            <a:ext cx="3276600" cy="1754327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Complete the</a:t>
            </a:r>
            <a:r>
              <a:rPr lang="en-US" b="1" dirty="0" smtClean="0"/>
              <a:t> </a:t>
            </a:r>
            <a:r>
              <a:rPr lang="en-US" dirty="0" smtClean="0"/>
              <a:t>numeric expression</a:t>
            </a:r>
            <a:r>
              <a:rPr lang="en-US" b="1" dirty="0" smtClean="0"/>
              <a:t>  </a:t>
            </a:r>
            <a:r>
              <a:rPr lang="en-US" dirty="0" smtClean="0"/>
              <a:t>in the Compute Variable</a:t>
            </a:r>
            <a:r>
              <a:rPr lang="en-US" b="1" dirty="0" smtClean="0"/>
              <a:t> </a:t>
            </a:r>
            <a:r>
              <a:rPr lang="en-US" dirty="0" smtClean="0"/>
              <a:t>dialog </a:t>
            </a:r>
            <a:r>
              <a:rPr lang="en-US" dirty="0"/>
              <a:t> </a:t>
            </a:r>
            <a:r>
              <a:rPr lang="en-US" dirty="0" smtClean="0"/>
              <a:t>based on the formula </a:t>
            </a:r>
            <a:r>
              <a:rPr lang="en-US" dirty="0"/>
              <a:t> </a:t>
            </a:r>
            <a:r>
              <a:rPr lang="en-US" i="1" dirty="0" smtClean="0"/>
              <a:t>Z</a:t>
            </a:r>
            <a:r>
              <a:rPr lang="en-US" dirty="0" smtClean="0"/>
              <a:t> </a:t>
            </a:r>
            <a:r>
              <a:rPr lang="en-US" dirty="0"/>
              <a:t>= (X – M)/</a:t>
            </a:r>
            <a:r>
              <a:rPr lang="en-US" dirty="0" smtClean="0"/>
              <a:t>SD, where X = </a:t>
            </a:r>
            <a:r>
              <a:rPr lang="en-US" dirty="0" err="1" smtClean="0"/>
              <a:t>gpa</a:t>
            </a:r>
            <a:r>
              <a:rPr lang="en-US" dirty="0" smtClean="0"/>
              <a:t>, </a:t>
            </a:r>
            <a:r>
              <a:rPr lang="en-US" i="1" dirty="0" smtClean="0"/>
              <a:t>M</a:t>
            </a:r>
            <a:r>
              <a:rPr lang="en-US" dirty="0" smtClean="0"/>
              <a:t> = 3.3947, and </a:t>
            </a:r>
            <a:r>
              <a:rPr lang="en-US" i="1" dirty="0" smtClean="0"/>
              <a:t>SD</a:t>
            </a:r>
            <a:r>
              <a:rPr lang="en-US" dirty="0" smtClean="0"/>
              <a:t> =  60593. Click OK.</a:t>
            </a:r>
          </a:p>
        </p:txBody>
      </p:sp>
      <p:sp>
        <p:nvSpPr>
          <p:cNvPr id="9" name="Oval 8"/>
          <p:cNvSpPr/>
          <p:nvPr/>
        </p:nvSpPr>
        <p:spPr>
          <a:xfrm>
            <a:off x="5334000" y="5334000"/>
            <a:ext cx="6096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1828800"/>
            <a:ext cx="1219200" cy="762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3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1066800"/>
            <a:ext cx="3810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3-08-13 at 9.20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5044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2667000"/>
            <a:ext cx="3599053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computed and added a new variable, </a:t>
            </a:r>
            <a:r>
              <a:rPr lang="en-US" dirty="0" err="1" smtClean="0"/>
              <a:t>zgpa</a:t>
            </a:r>
            <a:r>
              <a:rPr lang="en-US" dirty="0" smtClean="0"/>
              <a:t>, to Data View based</a:t>
            </a:r>
          </a:p>
          <a:p>
            <a:pPr algn="ctr"/>
            <a:r>
              <a:rPr lang="en-US" dirty="0" smtClean="0"/>
              <a:t>on the Compute Variable procedure.</a:t>
            </a:r>
          </a:p>
        </p:txBody>
      </p:sp>
      <p:sp>
        <p:nvSpPr>
          <p:cNvPr id="12" name="Oval 11"/>
          <p:cNvSpPr/>
          <p:nvPr/>
        </p:nvSpPr>
        <p:spPr>
          <a:xfrm>
            <a:off x="6248400" y="1143000"/>
            <a:ext cx="6096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8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3 at 9.26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951"/>
            <a:ext cx="9144000" cy="55058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362200"/>
            <a:ext cx="4621797" cy="2031325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alternative procedure for creating a new variable consisting of </a:t>
            </a:r>
            <a:r>
              <a:rPr lang="en-US" i="1" dirty="0" smtClean="0"/>
              <a:t>z</a:t>
            </a:r>
            <a:r>
              <a:rPr lang="en-US" dirty="0" smtClean="0"/>
              <a:t>-scores for variable </a:t>
            </a:r>
            <a:r>
              <a:rPr lang="en-US" dirty="0" err="1" smtClean="0"/>
              <a:t>gpa</a:t>
            </a:r>
            <a:r>
              <a:rPr lang="en-US" dirty="0" smtClean="0"/>
              <a:t> is to check the </a:t>
            </a:r>
            <a:r>
              <a:rPr lang="en-US" b="1" dirty="0" smtClean="0"/>
              <a:t>Save</a:t>
            </a:r>
            <a:r>
              <a:rPr lang="en-US" b="1" dirty="0"/>
              <a:t> </a:t>
            </a:r>
            <a:r>
              <a:rPr lang="en-US" b="1" dirty="0" smtClean="0"/>
              <a:t>standardized values as variables</a:t>
            </a:r>
            <a:r>
              <a:rPr lang="en-US" dirty="0" smtClean="0"/>
              <a:t> box in the </a:t>
            </a:r>
            <a:r>
              <a:rPr lang="en-US" dirty="0" err="1" smtClean="0"/>
              <a:t>Descriptives</a:t>
            </a:r>
            <a:r>
              <a:rPr lang="en-US" dirty="0" smtClean="0"/>
              <a:t> dialog. SPSS output will display </a:t>
            </a:r>
            <a:r>
              <a:rPr lang="en-US" dirty="0" err="1" smtClean="0"/>
              <a:t>gpa</a:t>
            </a:r>
            <a:r>
              <a:rPr lang="en-US" dirty="0" smtClean="0"/>
              <a:t> </a:t>
            </a:r>
            <a:r>
              <a:rPr lang="en-US" dirty="0" err="1" smtClean="0"/>
              <a:t>descriptives</a:t>
            </a:r>
            <a:r>
              <a:rPr lang="en-US" dirty="0" smtClean="0"/>
              <a:t> and concurrently add a new variable named </a:t>
            </a:r>
            <a:r>
              <a:rPr lang="en-US" dirty="0" err="1" smtClean="0"/>
              <a:t>Zgpa</a:t>
            </a:r>
            <a:r>
              <a:rPr lang="en-US" dirty="0"/>
              <a:t> </a:t>
            </a:r>
            <a:r>
              <a:rPr lang="en-US" dirty="0" smtClean="0"/>
              <a:t>to Data View.</a:t>
            </a:r>
          </a:p>
        </p:txBody>
      </p:sp>
    </p:spTree>
    <p:extLst>
      <p:ext uri="{BB962C8B-B14F-4D97-AF65-F5344CB8AC3E}">
        <p14:creationId xmlns:p14="http://schemas.microsoft.com/office/powerpoint/2010/main" val="45152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Computing Variables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Compute a new numeric or string variable or replace an existing variable based on data transformation.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variety of built-in functions are available for use.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the If Cases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dialog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apply data transformations to selected subsets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cases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conditional expressions.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conditional expression returns a value of true, false, or missing for each case.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2362200"/>
            <a:ext cx="332682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8194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5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8-13 at 6.2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8" y="228600"/>
            <a:ext cx="9144000" cy="54975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819400"/>
            <a:ext cx="299838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Follow the menu as indicated.  </a:t>
            </a:r>
          </a:p>
        </p:txBody>
      </p:sp>
    </p:spTree>
    <p:extLst>
      <p:ext uri="{BB962C8B-B14F-4D97-AF65-F5344CB8AC3E}">
        <p14:creationId xmlns:p14="http://schemas.microsoft.com/office/powerpoint/2010/main" val="153719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8-13 at 6.2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40" y="228600"/>
            <a:ext cx="9144000" cy="553103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0"/>
            <a:ext cx="7077065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this example, we will compute a new variable, </a:t>
            </a:r>
            <a:r>
              <a:rPr lang="en-US" dirty="0" err="1" smtClean="0"/>
              <a:t>zgpa</a:t>
            </a:r>
            <a:r>
              <a:rPr lang="en-US" dirty="0" smtClean="0"/>
              <a:t>, by transforming</a:t>
            </a:r>
          </a:p>
          <a:p>
            <a:pPr algn="ctr"/>
            <a:r>
              <a:rPr lang="en-US" dirty="0" smtClean="0"/>
              <a:t>variable </a:t>
            </a:r>
            <a:r>
              <a:rPr lang="en-US" dirty="0" err="1" smtClean="0"/>
              <a:t>gpa</a:t>
            </a:r>
            <a:r>
              <a:rPr lang="en-US" dirty="0" smtClean="0"/>
              <a:t> into a new variable with standard </a:t>
            </a:r>
            <a:r>
              <a:rPr lang="en-US" dirty="0"/>
              <a:t>normal distribution </a:t>
            </a:r>
            <a:r>
              <a:rPr lang="en-US" i="1" dirty="0"/>
              <a:t>N</a:t>
            </a:r>
            <a:r>
              <a:rPr lang="en-US" dirty="0"/>
              <a:t>(0,1</a:t>
            </a:r>
            <a:r>
              <a:rPr lang="en-US" dirty="0" smtClean="0"/>
              <a:t>). </a:t>
            </a:r>
          </a:p>
          <a:p>
            <a:pPr algn="ctr"/>
            <a:r>
              <a:rPr lang="en-US" dirty="0" smtClean="0"/>
              <a:t>We will use the following formula to compute </a:t>
            </a:r>
            <a:r>
              <a:rPr lang="en-US" i="1" dirty="0" smtClean="0"/>
              <a:t>z</a:t>
            </a:r>
            <a:r>
              <a:rPr lang="en-US" dirty="0" smtClean="0"/>
              <a:t>-scores from raw scores:</a:t>
            </a:r>
          </a:p>
          <a:p>
            <a:pPr algn="ctr"/>
            <a:endParaRPr lang="en-US" dirty="0" smtClean="0"/>
          </a:p>
          <a:p>
            <a:pPr algn="ctr"/>
            <a:r>
              <a:rPr lang="en-US" i="1" dirty="0" smtClean="0"/>
              <a:t>Z</a:t>
            </a:r>
            <a:r>
              <a:rPr lang="en-US" dirty="0" smtClean="0"/>
              <a:t> = (X – M)/SD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 Shot 2013-08-13 at 6.3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510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3429000"/>
            <a:ext cx="2490741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Enter </a:t>
            </a:r>
            <a:r>
              <a:rPr lang="en-US" dirty="0" err="1" smtClean="0"/>
              <a:t>zgpa</a:t>
            </a:r>
            <a:r>
              <a:rPr lang="en-US" dirty="0" smtClean="0"/>
              <a:t> in the  </a:t>
            </a:r>
            <a:r>
              <a:rPr lang="en-US" b="1" dirty="0" smtClean="0"/>
              <a:t>Target Variable: </a:t>
            </a:r>
            <a:r>
              <a:rPr lang="en-US" dirty="0" smtClean="0"/>
              <a:t>box. </a:t>
            </a:r>
          </a:p>
        </p:txBody>
      </p:sp>
      <p:sp>
        <p:nvSpPr>
          <p:cNvPr id="9" name="Oval 8"/>
          <p:cNvSpPr/>
          <p:nvPr/>
        </p:nvSpPr>
        <p:spPr>
          <a:xfrm>
            <a:off x="685800" y="2362200"/>
            <a:ext cx="8382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3 at 6.45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" y="457200"/>
            <a:ext cx="9144000" cy="55114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438400"/>
            <a:ext cx="3200400" cy="2862323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ow enter the numeric expression based on the formula of </a:t>
            </a:r>
            <a:r>
              <a:rPr lang="en-US" i="1" dirty="0"/>
              <a:t>Z</a:t>
            </a:r>
            <a:r>
              <a:rPr lang="en-US" dirty="0"/>
              <a:t> = (X – M)/</a:t>
            </a:r>
            <a:r>
              <a:rPr lang="en-US" dirty="0" smtClean="0"/>
              <a:t>SD. Since X represents the raw scores, </a:t>
            </a:r>
            <a:r>
              <a:rPr lang="en-US" dirty="0" err="1" smtClean="0"/>
              <a:t>gpa</a:t>
            </a:r>
            <a:r>
              <a:rPr lang="en-US" dirty="0" smtClean="0"/>
              <a:t>, start the numeric expression</a:t>
            </a:r>
            <a:r>
              <a:rPr lang="en-US" b="1" dirty="0" smtClean="0"/>
              <a:t> </a:t>
            </a:r>
            <a:r>
              <a:rPr lang="en-US" dirty="0" smtClean="0"/>
              <a:t>by entering “(</a:t>
            </a:r>
            <a:r>
              <a:rPr lang="en-US" dirty="0" err="1" smtClean="0"/>
              <a:t>gpa</a:t>
            </a:r>
            <a:r>
              <a:rPr lang="en-US" dirty="0" smtClean="0"/>
              <a:t>” as shown. To complete the entry one must first  determine the values of </a:t>
            </a:r>
            <a:r>
              <a:rPr lang="en-US" i="1" dirty="0" smtClean="0"/>
              <a:t>M</a:t>
            </a:r>
            <a:r>
              <a:rPr lang="en-US" dirty="0" smtClean="0"/>
              <a:t> and </a:t>
            </a:r>
            <a:r>
              <a:rPr lang="en-US" i="1" dirty="0" smtClean="0"/>
              <a:t>SD</a:t>
            </a:r>
            <a:r>
              <a:rPr lang="en-US" dirty="0" smtClean="0"/>
              <a:t> for </a:t>
            </a:r>
            <a:r>
              <a:rPr lang="en-US" dirty="0" err="1" smtClean="0"/>
              <a:t>gpa</a:t>
            </a:r>
            <a:r>
              <a:rPr lang="en-US" dirty="0" smtClean="0"/>
              <a:t>, which will be done next. </a:t>
            </a:r>
          </a:p>
        </p:txBody>
      </p:sp>
      <p:sp>
        <p:nvSpPr>
          <p:cNvPr id="10" name="Oval 9"/>
          <p:cNvSpPr/>
          <p:nvPr/>
        </p:nvSpPr>
        <p:spPr>
          <a:xfrm>
            <a:off x="1981200" y="1752600"/>
            <a:ext cx="8382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1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3 at 9.00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" y="685800"/>
            <a:ext cx="9144000" cy="54975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2895600"/>
            <a:ext cx="25908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Follow the menu as indicated to obtain </a:t>
            </a:r>
            <a:r>
              <a:rPr lang="en-US" i="1" dirty="0" smtClean="0"/>
              <a:t>M</a:t>
            </a:r>
            <a:r>
              <a:rPr lang="en-US" dirty="0" smtClean="0"/>
              <a:t> and </a:t>
            </a:r>
            <a:r>
              <a:rPr lang="en-US" i="1" dirty="0" smtClean="0"/>
              <a:t>SD</a:t>
            </a:r>
            <a:r>
              <a:rPr lang="en-US" dirty="0" smtClean="0"/>
              <a:t> for GPA.  </a:t>
            </a:r>
          </a:p>
        </p:txBody>
      </p:sp>
    </p:spTree>
    <p:extLst>
      <p:ext uri="{BB962C8B-B14F-4D97-AF65-F5344CB8AC3E}">
        <p14:creationId xmlns:p14="http://schemas.microsoft.com/office/powerpoint/2010/main" val="187748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Screen Shot 2013-08-13 at 9.00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575"/>
            <a:ext cx="9144000" cy="5508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2438400"/>
            <a:ext cx="27432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 </a:t>
            </a:r>
            <a:r>
              <a:rPr lang="en-US" dirty="0" err="1" smtClean="0"/>
              <a:t>gpa</a:t>
            </a:r>
            <a:r>
              <a:rPr lang="en-US" dirty="0" smtClean="0"/>
              <a:t> to the </a:t>
            </a:r>
            <a:r>
              <a:rPr lang="en-US" b="1" dirty="0" smtClean="0"/>
              <a:t>Variable(s): </a:t>
            </a:r>
            <a:r>
              <a:rPr lang="en-US" dirty="0" smtClean="0"/>
              <a:t>box. Click OK.</a:t>
            </a:r>
          </a:p>
        </p:txBody>
      </p:sp>
      <p:sp>
        <p:nvSpPr>
          <p:cNvPr id="6" name="Oval 5"/>
          <p:cNvSpPr/>
          <p:nvPr/>
        </p:nvSpPr>
        <p:spPr>
          <a:xfrm>
            <a:off x="4114800" y="2057400"/>
            <a:ext cx="13716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3429000"/>
            <a:ext cx="8382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670</Words>
  <Application>Microsoft Macintosh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Social Science Research Design and Statistics, 2/e Alfred P. Rovai, Jason D. Baker, and Michael K. Ponton</vt:lpstr>
      <vt:lpstr>Computing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Alfred P. Rovai</dc:creator>
  <cp:keywords/>
  <dc:description/>
  <cp:lastModifiedBy>Alfred Rovai</cp:lastModifiedBy>
  <cp:revision>108</cp:revision>
  <dcterms:created xsi:type="dcterms:W3CDTF">2013-06-04T13:30:25Z</dcterms:created>
  <dcterms:modified xsi:type="dcterms:W3CDTF">2013-08-27T10:15:21Z</dcterms:modified>
  <cp:category/>
</cp:coreProperties>
</file>